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49"/>
  </p:notesMasterIdLst>
  <p:sldIdLst>
    <p:sldId id="256" r:id="rId2"/>
    <p:sldId id="549" r:id="rId3"/>
    <p:sldId id="587" r:id="rId4"/>
    <p:sldId id="550" r:id="rId5"/>
    <p:sldId id="551" r:id="rId6"/>
    <p:sldId id="552" r:id="rId7"/>
    <p:sldId id="553" r:id="rId8"/>
    <p:sldId id="554" r:id="rId9"/>
    <p:sldId id="555" r:id="rId10"/>
    <p:sldId id="558" r:id="rId11"/>
    <p:sldId id="588" r:id="rId12"/>
    <p:sldId id="589" r:id="rId13"/>
    <p:sldId id="560" r:id="rId14"/>
    <p:sldId id="561" r:id="rId15"/>
    <p:sldId id="592" r:id="rId16"/>
    <p:sldId id="590" r:id="rId17"/>
    <p:sldId id="562" r:id="rId18"/>
    <p:sldId id="586" r:id="rId19"/>
    <p:sldId id="591" r:id="rId20"/>
    <p:sldId id="563" r:id="rId21"/>
    <p:sldId id="593" r:id="rId22"/>
    <p:sldId id="565" r:id="rId23"/>
    <p:sldId id="574" r:id="rId24"/>
    <p:sldId id="566" r:id="rId25"/>
    <p:sldId id="567" r:id="rId26"/>
    <p:sldId id="568" r:id="rId27"/>
    <p:sldId id="569" r:id="rId28"/>
    <p:sldId id="594" r:id="rId29"/>
    <p:sldId id="595" r:id="rId30"/>
    <p:sldId id="596" r:id="rId31"/>
    <p:sldId id="572" r:id="rId32"/>
    <p:sldId id="597" r:id="rId33"/>
    <p:sldId id="573" r:id="rId34"/>
    <p:sldId id="598" r:id="rId35"/>
    <p:sldId id="599" r:id="rId36"/>
    <p:sldId id="575" r:id="rId37"/>
    <p:sldId id="600" r:id="rId38"/>
    <p:sldId id="577" r:id="rId39"/>
    <p:sldId id="578" r:id="rId40"/>
    <p:sldId id="583" r:id="rId41"/>
    <p:sldId id="579" r:id="rId42"/>
    <p:sldId id="580" r:id="rId43"/>
    <p:sldId id="581" r:id="rId44"/>
    <p:sldId id="602" r:id="rId45"/>
    <p:sldId id="582" r:id="rId46"/>
    <p:sldId id="564" r:id="rId47"/>
    <p:sldId id="601" r:id="rId4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0">
          <p15:clr>
            <a:srgbClr val="A4A3A4"/>
          </p15:clr>
        </p15:guide>
        <p15:guide id="2" pos="14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1E1C"/>
    <a:srgbClr val="EF1F1D"/>
    <a:srgbClr val="1D0B66"/>
    <a:srgbClr val="ED181E"/>
    <a:srgbClr val="619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6"/>
    <p:restoredTop sz="94694"/>
  </p:normalViewPr>
  <p:slideViewPr>
    <p:cSldViewPr>
      <p:cViewPr varScale="1">
        <p:scale>
          <a:sx n="121" d="100"/>
          <a:sy n="121" d="100"/>
        </p:scale>
        <p:origin x="2056" y="176"/>
      </p:cViewPr>
      <p:guideLst>
        <p:guide orient="horz" pos="2250"/>
        <p:guide pos="1474"/>
      </p:guideLst>
    </p:cSldViewPr>
  </p:slideViewPr>
  <p:outlineViewPr>
    <p:cViewPr>
      <p:scale>
        <a:sx n="33" d="100"/>
        <a:sy n="33" d="100"/>
      </p:scale>
      <p:origin x="0" y="-41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9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66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66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E4AA2E1-A085-4041-9455-EAED26D5DF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71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19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01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036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42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332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751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0765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910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2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9103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0210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3833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0853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1831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141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6673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892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0574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A5E3B6-6E25-8746-A1EF-0C61A376E0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43650" y="0"/>
            <a:ext cx="21145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1912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4BA3A9-4E0B-FD49-BE1E-B8179035C6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470F46-84F3-4841-A00A-8EAA56A984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1B18E3-807F-A74B-B9B0-A9E08F5863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2A4FA1-8607-774C-AA86-B851504868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DEFB5A-64A6-F140-A391-B0801BFA2F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C0F981-277B-684F-AAEB-A34E77847A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276C80-C17C-B849-A7BB-D707942CF5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9B9732-B1FD-164D-AD68-D75168F368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60BCE-8921-4E48-960B-3B67C08157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gradFill rotWithShape="0">
          <a:gsLst>
            <a:gs pos="0">
              <a:schemeClr val="bg2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86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87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88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fld id="{2CFD5FCD-E7F1-EF43-8B4F-0EEE40AC40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tiff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tiff"/><Relationship Id="rId4" Type="http://schemas.openxmlformats.org/officeDocument/2006/relationships/image" Target="../media/image39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 err="1"/>
              <a:t>Biochem</a:t>
            </a:r>
            <a:r>
              <a:rPr lang="en-US" sz="3200" b="1" dirty="0"/>
              <a:t> 3BP3</a:t>
            </a: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Practical Bioinformatics in the Genomics Era</a:t>
            </a:r>
            <a:endParaRPr lang="en-US" sz="3200" dirty="0"/>
          </a:p>
        </p:txBody>
      </p:sp>
      <p:pic>
        <p:nvPicPr>
          <p:cNvPr id="3" name="Picture 2" descr="mcarthur_cisco_trimme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293096"/>
            <a:ext cx="1749102" cy="18448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323528" y="6196560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Dr. Andrew McArthur</a:t>
            </a:r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5924818" y="6196560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Jalees Nasir</a:t>
            </a:r>
          </a:p>
        </p:txBody>
      </p:sp>
      <p:sp>
        <p:nvSpPr>
          <p:cNvPr id="7" name="Text Box 14">
            <a:extLst>
              <a:ext uri="{FF2B5EF4-FFF2-40B4-BE49-F238E27FC236}">
                <a16:creationId xmlns:a16="http://schemas.microsoft.com/office/drawing/2014/main" id="{994FE5A5-B5FB-8D40-8EEE-211947FEE2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983" y="3724402"/>
            <a:ext cx="28803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Instructor</a:t>
            </a: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94774F31-7590-3449-8E6D-A98B78169E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724402"/>
            <a:ext cx="28803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Teaching Assistants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C5A4B7F7-FB9E-F04E-9D2F-D6458E33C2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3888" y="6196560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Ashraf Bazan</a:t>
            </a:r>
          </a:p>
        </p:txBody>
      </p:sp>
      <p:pic>
        <p:nvPicPr>
          <p:cNvPr id="12" name="Picture 11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F12BF50B-18ED-4740-86EA-50FD1F21B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606" y="4293096"/>
            <a:ext cx="1897239" cy="1844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C8498269-5E25-4F46-A542-20D4CF44E8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7944" y="4293096"/>
            <a:ext cx="1844824" cy="18448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By the end of November</a:t>
            </a:r>
            <a:r>
              <a:rPr lang="is-IS" sz="3200" b="1" dirty="0"/>
              <a:t>…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316832" y="5421560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Use cloud computing to analyze gene expression data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568863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2" name="Picture 1" descr="Galaxy_FirstAnalysis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276872"/>
            <a:ext cx="4932040" cy="370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1808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Online Learning…</a:t>
            </a:r>
            <a:endParaRPr lang="en-US" sz="3200" dirty="0"/>
          </a:p>
        </p:txBody>
      </p:sp>
      <p:pic>
        <p:nvPicPr>
          <p:cNvPr id="4" name="Picture 3" descr="A person holding a guitar&#10;&#10;Description automatically generated">
            <a:extLst>
              <a:ext uri="{FF2B5EF4-FFF2-40B4-BE49-F238E27FC236}">
                <a16:creationId xmlns:a16="http://schemas.microsoft.com/office/drawing/2014/main" id="{24610A2E-E249-E74F-AEDD-A5AFE35C9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692696"/>
            <a:ext cx="2765998" cy="1543983"/>
          </a:xfrm>
          <a:prstGeom prst="rect">
            <a:avLst/>
          </a:prstGeom>
        </p:spPr>
      </p:pic>
      <p:pic>
        <p:nvPicPr>
          <p:cNvPr id="6" name="Picture 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71268B0C-F6CE-F04D-8F7B-A189F6B62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2780928"/>
            <a:ext cx="2765998" cy="1543983"/>
          </a:xfrm>
          <a:prstGeom prst="rect">
            <a:avLst/>
          </a:prstGeom>
        </p:spPr>
      </p:pic>
      <p:pic>
        <p:nvPicPr>
          <p:cNvPr id="9" name="Picture 8" descr="A person posing for a picture&#10;&#10;Description automatically generated">
            <a:extLst>
              <a:ext uri="{FF2B5EF4-FFF2-40B4-BE49-F238E27FC236}">
                <a16:creationId xmlns:a16="http://schemas.microsoft.com/office/drawing/2014/main" id="{CE097BAE-2AA9-F64E-BB10-804CD7489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12" y="4725144"/>
            <a:ext cx="2765998" cy="154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2753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Online Learning…</a:t>
            </a:r>
            <a:endParaRPr lang="en-US" sz="3200" dirty="0"/>
          </a:p>
        </p:txBody>
      </p:sp>
      <p:pic>
        <p:nvPicPr>
          <p:cNvPr id="4" name="Picture 3" descr="A person holding a guitar&#10;&#10;Description automatically generated">
            <a:extLst>
              <a:ext uri="{FF2B5EF4-FFF2-40B4-BE49-F238E27FC236}">
                <a16:creationId xmlns:a16="http://schemas.microsoft.com/office/drawing/2014/main" id="{24610A2E-E249-E74F-AEDD-A5AFE35C9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692696"/>
            <a:ext cx="2765998" cy="1543983"/>
          </a:xfrm>
          <a:prstGeom prst="rect">
            <a:avLst/>
          </a:prstGeom>
        </p:spPr>
      </p:pic>
      <p:pic>
        <p:nvPicPr>
          <p:cNvPr id="6" name="Picture 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71268B0C-F6CE-F04D-8F7B-A189F6B62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2780928"/>
            <a:ext cx="2765998" cy="1543983"/>
          </a:xfrm>
          <a:prstGeom prst="rect">
            <a:avLst/>
          </a:prstGeom>
        </p:spPr>
      </p:pic>
      <p:pic>
        <p:nvPicPr>
          <p:cNvPr id="9" name="Picture 8" descr="A person posing for a picture&#10;&#10;Description automatically generated">
            <a:extLst>
              <a:ext uri="{FF2B5EF4-FFF2-40B4-BE49-F238E27FC236}">
                <a16:creationId xmlns:a16="http://schemas.microsoft.com/office/drawing/2014/main" id="{CE097BAE-2AA9-F64E-BB10-804CD7489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12" y="4725144"/>
            <a:ext cx="2765998" cy="15439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056AE45-DCE5-424D-99DE-CEE23110B0A6}"/>
              </a:ext>
            </a:extLst>
          </p:cNvPr>
          <p:cNvSpPr txBox="1"/>
          <p:nvPr/>
        </p:nvSpPr>
        <p:spPr>
          <a:xfrm>
            <a:off x="467544" y="1580599"/>
            <a:ext cx="439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Human Genetics Week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169486-64B8-824E-8B30-432975CB9189}"/>
              </a:ext>
            </a:extLst>
          </p:cNvPr>
          <p:cNvSpPr txBox="1"/>
          <p:nvPr/>
        </p:nvSpPr>
        <p:spPr>
          <a:xfrm>
            <a:off x="454234" y="2780928"/>
            <a:ext cx="439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Analytics Guest Speakers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889E86-FBCF-9D43-89D3-40A24CD664EE}"/>
              </a:ext>
            </a:extLst>
          </p:cNvPr>
          <p:cNvSpPr txBox="1"/>
          <p:nvPr/>
        </p:nvSpPr>
        <p:spPr>
          <a:xfrm>
            <a:off x="450817" y="4063301"/>
            <a:ext cx="439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Pandemic Week</a:t>
            </a:r>
          </a:p>
        </p:txBody>
      </p:sp>
    </p:spTree>
    <p:extLst>
      <p:ext uri="{BB962C8B-B14F-4D97-AF65-F5344CB8AC3E}">
        <p14:creationId xmlns:p14="http://schemas.microsoft.com/office/powerpoint/2010/main" val="196119644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umb.php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24744"/>
            <a:ext cx="7956376" cy="3630097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504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No Computer Science Experience Required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51520" y="4437112"/>
            <a:ext cx="8352928" cy="233548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Registered students are from Biomedical Discovery &amp; Commercialization, Biochemistry, </a:t>
            </a:r>
            <a:r>
              <a:rPr lang="en-US" sz="1800" dirty="0" err="1">
                <a:solidFill>
                  <a:schemeClr val="tx1"/>
                </a:solidFill>
              </a:rPr>
              <a:t>iSci</a:t>
            </a:r>
            <a:r>
              <a:rPr lang="en-US" sz="1800" dirty="0">
                <a:solidFill>
                  <a:schemeClr val="tx1"/>
                </a:solidFill>
              </a:rPr>
              <a:t>, Molecular Biology &amp; Genetics, Medical &amp; Biological Physics</a:t>
            </a:r>
          </a:p>
          <a:p>
            <a:pPr algn="l" eaLnBrk="1" hangingPunct="1"/>
            <a:endParaRPr lang="en-US" sz="1800" dirty="0">
              <a:solidFill>
                <a:schemeClr val="tx1"/>
              </a:solidFill>
            </a:endParaRPr>
          </a:p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The course goal is to teach you the theory and practice of analysis of real world research data in the biological / biomedical sciences.</a:t>
            </a:r>
          </a:p>
          <a:p>
            <a:pPr algn="l" eaLnBrk="1" hangingPunct="1"/>
            <a:endParaRPr lang="en-US" sz="1800" dirty="0">
              <a:solidFill>
                <a:schemeClr val="tx1"/>
              </a:solidFill>
            </a:endParaRPr>
          </a:p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The course will provide an introduction to Bioinformatics plus expand your research toolkit.</a:t>
            </a:r>
          </a:p>
        </p:txBody>
      </p:sp>
    </p:spTree>
    <p:extLst>
      <p:ext uri="{BB962C8B-B14F-4D97-AF65-F5344CB8AC3E}">
        <p14:creationId xmlns:p14="http://schemas.microsoft.com/office/powerpoint/2010/main" val="304335207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4B24D04C-7A04-464B-860A-52B60E09A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2159000"/>
            <a:ext cx="2540000" cy="2540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99244483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683568" y="1273984"/>
            <a:ext cx="8136904" cy="4524315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Electronic Resources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We will use Avenue to Learn for submitting assessments and grading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Tutorials: 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agmcarthur</a:t>
            </a:r>
            <a:r>
              <a:rPr lang="en-US" sz="2000" dirty="0"/>
              <a:t>/Biochem-3BP3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Lecture PPT files will be added to GitHub and A2L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MS Teams for asynchronous communication and videoconferencing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Key Google Documents: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Course Schedule &amp; Resources – links to all videos!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Flash Update Presentation Schedule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8837926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683568" y="1273984"/>
            <a:ext cx="8136904" cy="513986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Weekly Modules - Tuesdays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Traditional lecture to introduce the topic and outline the key objectives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Overview and (optional) readings available in GitLab: 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agmcarthur</a:t>
            </a:r>
            <a:r>
              <a:rPr lang="en-US" sz="2000" dirty="0"/>
              <a:t>/Biochem-3BP3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Lectures will be recorded in advance of each module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Schedule Google doc will provide links to lectures and supplementary presentations.</a:t>
            </a:r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Please attend Tuesday 12:30 pm sessions for live updates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Live updates will be recorded for later access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9392095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8ED033-452D-A748-9AE5-6A509893C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124744"/>
            <a:ext cx="6213966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3862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683568" y="1273984"/>
            <a:ext cx="8136904" cy="513986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Weekly Modules – Wednesdays &amp; Fridays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 core take-home assignment due on Avenue to Learn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Tutorials will start at 2:30 pm with the course Teaching Assistants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3 students give a 10 minute “Flash Update” presentation each week</a:t>
            </a:r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Live sessions will be recorded for later access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Tutorials: 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agmcarthur</a:t>
            </a:r>
            <a:r>
              <a:rPr lang="en-US" sz="2000" dirty="0"/>
              <a:t>/Biochem-3BP3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AL2 Quizzes used for submission of Tutorial answers + multiple choice questions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Schedule Google doc will provide links to all associated resources.</a:t>
            </a:r>
          </a:p>
        </p:txBody>
      </p:sp>
    </p:spTree>
    <p:extLst>
      <p:ext uri="{BB962C8B-B14F-4D97-AF65-F5344CB8AC3E}">
        <p14:creationId xmlns:p14="http://schemas.microsoft.com/office/powerpoint/2010/main" val="272204686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73906B-57D7-EB48-97FD-437E1FA47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201" y="980728"/>
            <a:ext cx="6279606" cy="563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3805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16DDDE3-D59B-E346-8DC1-A8EB2D2C6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2159000"/>
            <a:ext cx="2540000" cy="2540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23626841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Flash Updates</a:t>
            </a:r>
            <a:endParaRPr lang="en-US" sz="3200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611560" y="1124744"/>
            <a:ext cx="7704856" cy="1800200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See the Flash Update Presentation Schedule</a:t>
            </a:r>
          </a:p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A Flash Update is a 10 minute PowerPoint presentation summarizing the key points of the assigned topic</a:t>
            </a:r>
          </a:p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Must include 3 https://</a:t>
            </a:r>
            <a:r>
              <a:rPr lang="en-US" sz="1800" dirty="0" err="1">
                <a:solidFill>
                  <a:schemeClr val="tx1"/>
                </a:solidFill>
              </a:rPr>
              <a:t>kahoot.com</a:t>
            </a:r>
            <a:r>
              <a:rPr lang="en-US" sz="1800" dirty="0">
                <a:solidFill>
                  <a:schemeClr val="tx1"/>
                </a:solidFill>
              </a:rPr>
              <a:t> questions!</a:t>
            </a:r>
          </a:p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PowerPoint file must be uploaded to Avenue to Learn by start of lab on Wednesdays &amp; Fridays!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71E2E7-B56E-254F-AA77-9DF1AC1EE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369" y="3388417"/>
            <a:ext cx="7884368" cy="418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3035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Essay Assignments</a:t>
            </a:r>
            <a:endParaRPr lang="en-US" sz="3200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D33E5F-9BA1-4C4B-825F-480C7997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80728"/>
            <a:ext cx="6264696" cy="2723347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B2EB3E-E3CB-C342-8A96-45C6C1A57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086" y="3933056"/>
            <a:ext cx="6967488" cy="268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0980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Grading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576" y="1029072"/>
            <a:ext cx="5904656" cy="599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Course Outline &amp; Marking Rubrics are on Avenue to Learn: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1560" y="3938280"/>
            <a:ext cx="8136904" cy="1938992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No textbook – primary literature only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TAs are available by appointment – see them first!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All work submitted via Avenue to Learn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Late penalty of 10% per day (grade of zero after 4 days)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Use McMaster Student Absence Form for absence less than 3 days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No exams!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0A5AB2-A06A-AE40-BA41-49B1B7071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876" y="1681145"/>
            <a:ext cx="7020272" cy="200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7514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5BC92D3-E4C6-A74F-9552-D364292BD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2159000"/>
            <a:ext cx="2540000" cy="2540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6041987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Andrew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628349" y="764704"/>
            <a:ext cx="8136904" cy="2585323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Undergraduate in Ecology &amp; Evolution (UWO)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PhD in Deep-Sea Biology (</a:t>
            </a:r>
            <a:r>
              <a:rPr lang="en-US" sz="1800" dirty="0" err="1"/>
              <a:t>UVic</a:t>
            </a:r>
            <a:r>
              <a:rPr lang="en-US" sz="1800" dirty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Post-Doc at the Smithsonian Institution (Washington, DC)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Faculty at the Marine Biological Laboratory (Woods Hole, MA)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Left academia in 2006 – 10 years in the private sector with my own Bioinformatics company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Joined McMaster in late 2014 as the Cisco Research Chair in Bioinformatics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Sequenced the </a:t>
            </a:r>
            <a:r>
              <a:rPr lang="en-US" sz="1800" i="1" dirty="0"/>
              <a:t>Giardia lamblia </a:t>
            </a:r>
            <a:r>
              <a:rPr lang="en-US" sz="1800" dirty="0"/>
              <a:t>genome, leads the Comprehensive Antibiotic Resistance Database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23528" y="2943671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Jalees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628349" y="4017838"/>
            <a:ext cx="8136904" cy="923330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PhD student in the McArthur lab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UG degree in Chemical Biology (McMaster)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Genomic surveillance of respiratory viruses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31B8505-AC14-9549-85C6-20F2E2B5C0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4599855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Ashraf</a:t>
            </a:r>
            <a:endParaRPr 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198746-E91D-314B-AB11-F0B1EB9FE2EA}"/>
              </a:ext>
            </a:extLst>
          </p:cNvPr>
          <p:cNvSpPr txBox="1"/>
          <p:nvPr/>
        </p:nvSpPr>
        <p:spPr>
          <a:xfrm>
            <a:off x="628349" y="5674022"/>
            <a:ext cx="8136904" cy="923330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PhD student in the McArthur lab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MSc Biotechnology from the American University in Cairo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Genomic surveillance of drug resistant infections</a:t>
            </a:r>
          </a:p>
        </p:txBody>
      </p:sp>
    </p:spTree>
    <p:extLst>
      <p:ext uri="{BB962C8B-B14F-4D97-AF65-F5344CB8AC3E}">
        <p14:creationId xmlns:p14="http://schemas.microsoft.com/office/powerpoint/2010/main" val="428453990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A ‘Living’ Course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6768752" cy="2554545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Each term </a:t>
            </a:r>
            <a:r>
              <a:rPr lang="mr-IN" sz="2000" dirty="0"/>
              <a:t>–</a:t>
            </a:r>
            <a:r>
              <a:rPr lang="en-US" sz="2000" dirty="0"/>
              <a:t> evolving lectures, data, tools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Problem-Based Learning, Inverted Teaching Style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Real Experimental Data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Not everything is going to go perfectly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Experimental data is messy – there may not be an “answer”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 schedule &amp; tutorial details are tentative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323528" y="3600853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Being Successful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827584" y="4803498"/>
            <a:ext cx="6768752" cy="707886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Attend all live sessions, watch all recorded sessions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Ask questions and use your Teaching Assistant!</a:t>
            </a:r>
          </a:p>
        </p:txBody>
      </p:sp>
    </p:spTree>
    <p:extLst>
      <p:ext uri="{BB962C8B-B14F-4D97-AF65-F5344CB8AC3E}">
        <p14:creationId xmlns:p14="http://schemas.microsoft.com/office/powerpoint/2010/main" val="245747099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A few things</a:t>
            </a:r>
            <a:r>
              <a:rPr lang="is-IS" sz="3200" b="1" dirty="0"/>
              <a:t>…</a:t>
            </a:r>
            <a:endParaRPr lang="en-US" sz="3200" dirty="0"/>
          </a:p>
        </p:txBody>
      </p:sp>
      <p:pic>
        <p:nvPicPr>
          <p:cNvPr id="3" name="Picture 2" descr="aven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46188"/>
            <a:ext cx="2394544" cy="598636"/>
          </a:xfrm>
          <a:prstGeom prst="rect">
            <a:avLst/>
          </a:prstGeom>
        </p:spPr>
      </p:pic>
      <p:pic>
        <p:nvPicPr>
          <p:cNvPr id="4" name="Picture 3" descr="Unknow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522780"/>
            <a:ext cx="1944216" cy="690196"/>
          </a:xfrm>
          <a:prstGeom prst="rect">
            <a:avLst/>
          </a:prstGeom>
        </p:spPr>
      </p:pic>
      <p:pic>
        <p:nvPicPr>
          <p:cNvPr id="5" name="Picture 4" descr="vpn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928884"/>
            <a:ext cx="1656184" cy="10122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91880" y="1124744"/>
            <a:ext cx="439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Avenue to Learn is central to the course – handing in assignments, schedules, Flash Update </a:t>
            </a:r>
            <a:r>
              <a:rPr lang="en-US" sz="1800" dirty="0" err="1"/>
              <a:t>powerpoints</a:t>
            </a:r>
            <a:r>
              <a:rPr lang="en-US" sz="1800" dirty="0"/>
              <a:t>, Lecture </a:t>
            </a:r>
            <a:r>
              <a:rPr lang="en-US" sz="1800" dirty="0" err="1"/>
              <a:t>powerpoints</a:t>
            </a:r>
            <a:r>
              <a:rPr lang="en-US" sz="1800" dirty="0"/>
              <a:t>, lab assignment downloads, etc.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91880" y="2420888"/>
            <a:ext cx="439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All readings can be found on PubMed via a McMaster IP address or via the McMaster </a:t>
            </a:r>
            <a:r>
              <a:rPr lang="en-US" sz="1800" dirty="0" err="1"/>
              <a:t>LibAccess</a:t>
            </a:r>
            <a:r>
              <a:rPr lang="en-US" sz="1800" dirty="0"/>
              <a:t> portal if off campus: https://</a:t>
            </a:r>
            <a:r>
              <a:rPr lang="en-US" sz="1800" dirty="0" err="1"/>
              <a:t>libraryssl.lib.mcmaster.ca</a:t>
            </a:r>
            <a:r>
              <a:rPr lang="en-US" sz="1800" dirty="0"/>
              <a:t> (E-Journals)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91880" y="3784868"/>
            <a:ext cx="4392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Some aspects of the course will require use of McMaster’s Virtual Private Network: http://</a:t>
            </a:r>
            <a:r>
              <a:rPr lang="en-US" sz="1800" dirty="0" err="1"/>
              <a:t>www.mcmaster.ca</a:t>
            </a:r>
            <a:r>
              <a:rPr lang="en-US" sz="1800" dirty="0"/>
              <a:t>/</a:t>
            </a:r>
            <a:r>
              <a:rPr lang="en-US" sz="1800" dirty="0" err="1"/>
              <a:t>uts</a:t>
            </a:r>
            <a:r>
              <a:rPr lang="en-US" sz="1800" dirty="0"/>
              <a:t>/network/</a:t>
            </a:r>
            <a:r>
              <a:rPr lang="en-US" sz="1800" dirty="0" err="1"/>
              <a:t>vpn</a:t>
            </a:r>
            <a:r>
              <a:rPr lang="en-US" sz="18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01334497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sp>
        <p:nvSpPr>
          <p:cNvPr id="16" name="Oval 15"/>
          <p:cNvSpPr/>
          <p:nvPr/>
        </p:nvSpPr>
        <p:spPr bwMode="auto">
          <a:xfrm>
            <a:off x="2195736" y="3573016"/>
            <a:ext cx="630464" cy="38227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B132C4-9446-A548-B014-CDBDF192C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201" y="1047189"/>
            <a:ext cx="6279606" cy="563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41074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sp>
        <p:nvSpPr>
          <p:cNvPr id="16" name="Oval 15"/>
          <p:cNvSpPr/>
          <p:nvPr/>
        </p:nvSpPr>
        <p:spPr bwMode="auto">
          <a:xfrm>
            <a:off x="2195736" y="3573016"/>
            <a:ext cx="630464" cy="38227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B132C4-9446-A548-B014-CDBDF192C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201" y="1047189"/>
            <a:ext cx="6279606" cy="5633864"/>
          </a:xfrm>
          <a:prstGeom prst="rect">
            <a:avLst/>
          </a:prstGeom>
        </p:spPr>
      </p:pic>
      <p:pic>
        <p:nvPicPr>
          <p:cNvPr id="2" name="Picture 1" descr="pubmed1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64432"/>
            <a:ext cx="7164288" cy="3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640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sp>
        <p:nvSpPr>
          <p:cNvPr id="16" name="Oval 15"/>
          <p:cNvSpPr/>
          <p:nvPr/>
        </p:nvSpPr>
        <p:spPr bwMode="auto">
          <a:xfrm>
            <a:off x="2195736" y="3573016"/>
            <a:ext cx="630464" cy="38227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B132C4-9446-A548-B014-CDBDF192C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201" y="1047189"/>
            <a:ext cx="6279606" cy="5633864"/>
          </a:xfrm>
          <a:prstGeom prst="rect">
            <a:avLst/>
          </a:prstGeom>
        </p:spPr>
      </p:pic>
      <p:pic>
        <p:nvPicPr>
          <p:cNvPr id="7" name="Picture 6" descr="pubmed2.tiff">
            <a:extLst>
              <a:ext uri="{FF2B5EF4-FFF2-40B4-BE49-F238E27FC236}">
                <a16:creationId xmlns:a16="http://schemas.microsoft.com/office/drawing/2014/main" id="{63A2D392-CE33-A240-BEBB-0917808B8D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64432"/>
            <a:ext cx="7128792" cy="323985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F417910-D4F2-7C4C-A25E-5D6A7D071663}"/>
              </a:ext>
            </a:extLst>
          </p:cNvPr>
          <p:cNvSpPr/>
          <p:nvPr/>
        </p:nvSpPr>
        <p:spPr bwMode="auto">
          <a:xfrm>
            <a:off x="5508104" y="2006957"/>
            <a:ext cx="1008112" cy="576064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6916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2036245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sp>
        <p:nvSpPr>
          <p:cNvPr id="16" name="Oval 15"/>
          <p:cNvSpPr/>
          <p:nvPr/>
        </p:nvSpPr>
        <p:spPr bwMode="auto">
          <a:xfrm>
            <a:off x="2195736" y="3573016"/>
            <a:ext cx="630464" cy="38227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B132C4-9446-A548-B014-CDBDF192C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201" y="1047189"/>
            <a:ext cx="6279606" cy="5633864"/>
          </a:xfrm>
          <a:prstGeom prst="rect">
            <a:avLst/>
          </a:prstGeom>
        </p:spPr>
      </p:pic>
      <p:pic>
        <p:nvPicPr>
          <p:cNvPr id="10" name="Picture 9" descr="pubmed3.tiff">
            <a:extLst>
              <a:ext uri="{FF2B5EF4-FFF2-40B4-BE49-F238E27FC236}">
                <a16:creationId xmlns:a16="http://schemas.microsoft.com/office/drawing/2014/main" id="{5A2933C1-8742-AC48-941C-243185E61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84784"/>
            <a:ext cx="5620339" cy="316835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92B06B4-FA3C-604A-9363-3EB036A13E42}"/>
              </a:ext>
            </a:extLst>
          </p:cNvPr>
          <p:cNvSpPr/>
          <p:nvPr/>
        </p:nvSpPr>
        <p:spPr bwMode="auto">
          <a:xfrm>
            <a:off x="1172694" y="3764152"/>
            <a:ext cx="1008112" cy="576064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71563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AEF09B-52EE-0749-8843-F40A56FB0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47" y="1484784"/>
            <a:ext cx="8174043" cy="34315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238492-A96A-BC4D-8A90-B18EC92DDB8C}"/>
              </a:ext>
            </a:extLst>
          </p:cNvPr>
          <p:cNvSpPr txBox="1"/>
          <p:nvPr/>
        </p:nvSpPr>
        <p:spPr>
          <a:xfrm>
            <a:off x="575047" y="4938933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https://</a:t>
            </a:r>
            <a:r>
              <a:rPr lang="en-US" sz="1800" dirty="0" err="1"/>
              <a:t>libraryssl.lib.mcmaster.ca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1349245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85F940-6719-2B47-BF9C-772F79F30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423625"/>
            <a:ext cx="8033071" cy="4178224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E194094-D6CC-9A41-A86E-107F45354CC4}"/>
              </a:ext>
            </a:extLst>
          </p:cNvPr>
          <p:cNvSpPr/>
          <p:nvPr/>
        </p:nvSpPr>
        <p:spPr bwMode="auto">
          <a:xfrm>
            <a:off x="1187624" y="3224705"/>
            <a:ext cx="2304256" cy="576064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25553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DA8DCD7-BF69-454C-8D3D-854D15863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484784"/>
            <a:ext cx="8028384" cy="417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12144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1B2E1D1-4EB6-B54C-BA34-2756F67EA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006149"/>
            <a:ext cx="3253354" cy="558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1906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1B2E1D1-4EB6-B54C-BA34-2756F67EA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006149"/>
            <a:ext cx="3253354" cy="558924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BD8CB33-C6EE-B746-B4D3-CEA8B5DE006B}"/>
              </a:ext>
            </a:extLst>
          </p:cNvPr>
          <p:cNvSpPr/>
          <p:nvPr/>
        </p:nvSpPr>
        <p:spPr bwMode="auto">
          <a:xfrm>
            <a:off x="-108520" y="5445224"/>
            <a:ext cx="1368152" cy="406627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8042B7-29A3-CA49-9F3B-FD94FCE3D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1364432"/>
            <a:ext cx="4566738" cy="465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34694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F0236E0-E11F-AB45-8F49-3C7784826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2159000"/>
            <a:ext cx="2540000" cy="2540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22473337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7488832" cy="40934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Application of mathematical, statistical, and computational approaches to biological data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Modern emphasis (and emphasis of this course) is upon genomic data, dominated by DNA sequencing.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Yet, bioinformatics is very broad &amp; diverse, for example: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/>
              <a:t>chemoinformatics</a:t>
            </a: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protein structure, prediction of ligand binding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whole cell simulation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evolutionary biology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assay development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analytics and machine learning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 descr="uniqu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509120"/>
            <a:ext cx="7920880" cy="20676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5536" y="6551766"/>
            <a:ext cx="45135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J. Chang. 2015. Core services: Reward </a:t>
            </a:r>
            <a:r>
              <a:rPr lang="en-US" sz="1100" dirty="0" err="1"/>
              <a:t>bioinformaticians</a:t>
            </a:r>
            <a:r>
              <a:rPr lang="en-US" sz="1100" dirty="0"/>
              <a:t>. Nature 520:151-2.</a:t>
            </a:r>
          </a:p>
        </p:txBody>
      </p:sp>
    </p:spTree>
    <p:extLst>
      <p:ext uri="{BB962C8B-B14F-4D97-AF65-F5344CB8AC3E}">
        <p14:creationId xmlns:p14="http://schemas.microsoft.com/office/powerpoint/2010/main" val="1183675764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7488832" cy="50167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Even 10 years ago collecting low- to mid-volume data (e.g. DNA sequencing) was slow and expensive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Now – large scale data collection fast and inexpensive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DNA sequencing is quickly becoming an “assay” – performed by many researchers whose primary goal is not bioinformatics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We now need a balance between bioinformatics labs / core facilities and translating the skill set to researchers in all areas of bioscience</a:t>
            </a:r>
          </a:p>
        </p:txBody>
      </p:sp>
      <p:pic>
        <p:nvPicPr>
          <p:cNvPr id="6" name="Picture 5" descr="miseq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132856"/>
            <a:ext cx="3085219" cy="20584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2914" y="4157408"/>
            <a:ext cx="16381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err="1">
                <a:solidFill>
                  <a:srgbClr val="FFFFFF"/>
                </a:solidFill>
              </a:rPr>
              <a:t>Illumina</a:t>
            </a:r>
            <a:r>
              <a:rPr lang="en-US" sz="1100" i="1" dirty="0">
                <a:solidFill>
                  <a:srgbClr val="FFFFFF"/>
                </a:solidFill>
              </a:rPr>
              <a:t> DNA Sequencer</a:t>
            </a:r>
          </a:p>
        </p:txBody>
      </p:sp>
      <p:pic>
        <p:nvPicPr>
          <p:cNvPr id="8" name="Picture 7" descr="maxresdefaul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132856"/>
            <a:ext cx="3584399" cy="20162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76056" y="4149080"/>
            <a:ext cx="17217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err="1">
                <a:solidFill>
                  <a:srgbClr val="FFFFFF"/>
                </a:solidFill>
              </a:rPr>
              <a:t>Nanopore</a:t>
            </a:r>
            <a:r>
              <a:rPr lang="en-US" sz="1100" i="1" dirty="0">
                <a:solidFill>
                  <a:srgbClr val="FFFFFF"/>
                </a:solidFill>
              </a:rPr>
              <a:t> DNA Sequencer</a:t>
            </a:r>
          </a:p>
        </p:txBody>
      </p:sp>
    </p:spTree>
    <p:extLst>
      <p:ext uri="{BB962C8B-B14F-4D97-AF65-F5344CB8AC3E}">
        <p14:creationId xmlns:p14="http://schemas.microsoft.com/office/powerpoint/2010/main" val="2969312816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 – Relative Costs</a:t>
            </a:r>
            <a:endParaRPr lang="en-US" sz="3200" dirty="0"/>
          </a:p>
        </p:txBody>
      </p:sp>
      <p:pic>
        <p:nvPicPr>
          <p:cNvPr id="4" name="Picture 3" descr="futur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40" y="1484784"/>
            <a:ext cx="7452320" cy="44515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5576" y="5871254"/>
            <a:ext cx="83663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Sboner</a:t>
            </a:r>
            <a:r>
              <a:rPr lang="en-US" sz="1100" dirty="0"/>
              <a:t> et al. 2011. The real cost of sequencing: higher than you think! Genome Biol. 12(8):125.</a:t>
            </a:r>
          </a:p>
          <a:p>
            <a:endParaRPr lang="en-US" sz="1100" dirty="0"/>
          </a:p>
          <a:p>
            <a:r>
              <a:rPr lang="en-US" sz="1100" dirty="0"/>
              <a:t>Next Generation Sequencing (NGS) – Low cost, high volume advanced sequencing methods, e.g. </a:t>
            </a:r>
            <a:r>
              <a:rPr lang="en-US" sz="1100" dirty="0" err="1"/>
              <a:t>Solexa</a:t>
            </a:r>
            <a:r>
              <a:rPr lang="en-US" sz="1100" dirty="0"/>
              <a:t>/</a:t>
            </a:r>
            <a:r>
              <a:rPr lang="en-US" sz="1100" dirty="0" err="1"/>
              <a:t>Illumina</a:t>
            </a:r>
            <a:r>
              <a:rPr lang="en-US" sz="1100" dirty="0"/>
              <a:t> massively parallel sequencing </a:t>
            </a:r>
          </a:p>
          <a:p>
            <a:r>
              <a:rPr lang="en-US" sz="1100" dirty="0"/>
              <a:t>Pre-NGS – High cost, low volume DNA sequencing based on the Sanger sequencing method</a:t>
            </a:r>
          </a:p>
        </p:txBody>
      </p:sp>
    </p:spTree>
    <p:extLst>
      <p:ext uri="{BB962C8B-B14F-4D97-AF65-F5344CB8AC3E}">
        <p14:creationId xmlns:p14="http://schemas.microsoft.com/office/powerpoint/2010/main" val="341919082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20988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46115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7488832" cy="53245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Bioinformatics can be</a:t>
            </a:r>
            <a:r>
              <a:rPr lang="is-IS" sz="2000" dirty="0"/>
              <a:t>…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H</a:t>
            </a:r>
            <a:r>
              <a:rPr lang="is-IS" sz="2000" dirty="0"/>
              <a:t>ypothesis testing using experimentally generated data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Data curation and knowledge integration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Data mining as part of experimental design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There are no ‘one size fits all’ analyses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“Pure” bioinformatics is rare – new algorithm or data schema development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Most bioinformatics is “applied” and highly collaborative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Bioinformaticians</a:t>
            </a:r>
            <a:r>
              <a:rPr lang="en-US" sz="2000" dirty="0"/>
              <a:t> need to understand the biology and lab work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This course will survey a number of key applied bioinformatics questions, with an introduction to the underlying theory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 course emphasizes breadth instead of depth</a:t>
            </a:r>
          </a:p>
          <a:p>
            <a:pPr marL="342900" indent="-342900">
              <a:buFont typeface="Arial"/>
              <a:buChar char="•"/>
            </a:pPr>
            <a:r>
              <a:rPr lang="is-IS" sz="2000" dirty="0"/>
              <a:t>Go deeper...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Bioinformatics 4th year thesis project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Co-Op in a Bioinformatics lab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Graduate school</a:t>
            </a:r>
          </a:p>
        </p:txBody>
      </p:sp>
    </p:spTree>
    <p:extLst>
      <p:ext uri="{BB962C8B-B14F-4D97-AF65-F5344CB8AC3E}">
        <p14:creationId xmlns:p14="http://schemas.microsoft.com/office/powerpoint/2010/main" val="408482571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8136904" cy="53245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Bioinformatics is one of the data sciences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data – actual measurements and observations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metadata – information on methods, observer ID, date time, etc.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software &amp; algorithms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databases and data formats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computing hardware &amp; networks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Publish and share your data or it might as well not exist!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Permanent identifiers are essential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Follow data and </a:t>
            </a:r>
            <a:r>
              <a:rPr lang="en-US" sz="2000"/>
              <a:t>file format </a:t>
            </a:r>
            <a:r>
              <a:rPr lang="en-US" sz="2000" dirty="0"/>
              <a:t>standards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Document and share your methods, software &amp; workflows – this is important metadata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Love your data scientist – </a:t>
            </a:r>
            <a:r>
              <a:rPr lang="en-US" sz="2000" dirty="0" err="1"/>
              <a:t>Biocurators</a:t>
            </a:r>
            <a:r>
              <a:rPr lang="en-US" sz="2000" dirty="0"/>
              <a:t> are the underdogs of modern biological research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endParaRPr lang="is-IS" sz="2000" dirty="0"/>
          </a:p>
        </p:txBody>
      </p:sp>
    </p:spTree>
    <p:extLst>
      <p:ext uri="{BB962C8B-B14F-4D97-AF65-F5344CB8AC3E}">
        <p14:creationId xmlns:p14="http://schemas.microsoft.com/office/powerpoint/2010/main" val="1543988052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 err="1"/>
              <a:t>BioCuration</a:t>
            </a:r>
            <a:r>
              <a:rPr lang="en-US" sz="3200" b="1" dirty="0"/>
              <a:t> &amp; Databases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179512" y="4509120"/>
            <a:ext cx="8424936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One of the most important tools in bioinformatics today is the database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Primary – raw data – DNA sequence, protein structure, chemical structure, gene expression measurements, </a:t>
            </a:r>
            <a:r>
              <a:rPr lang="en-US" sz="1800" dirty="0" err="1"/>
              <a:t>etc</a:t>
            </a:r>
            <a:endParaRPr lang="en-US" sz="1800" dirty="0"/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Secondary – integration of many sources of primary data, often organism-specific (e.g. </a:t>
            </a:r>
            <a:r>
              <a:rPr lang="en-US" sz="1800" i="1" dirty="0"/>
              <a:t>Drosophila</a:t>
            </a:r>
            <a:r>
              <a:rPr lang="en-US" sz="1800" dirty="0"/>
              <a:t> DB) or area specific (e.g. drug-drug interaction DB)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Literature </a:t>
            </a:r>
            <a:r>
              <a:rPr lang="en-US" sz="1800" dirty="0" err="1"/>
              <a:t>curation</a:t>
            </a:r>
            <a:r>
              <a:rPr lang="en-US" sz="1800" dirty="0"/>
              <a:t> (human or automated) and higher-level conceptual organization of knowledge (e.g. ontologies) increasingly important</a:t>
            </a:r>
            <a:endParaRPr lang="is-IS" sz="1800" dirty="0"/>
          </a:p>
        </p:txBody>
      </p:sp>
      <p:pic>
        <p:nvPicPr>
          <p:cNvPr id="3" name="Picture 2" descr="biocurator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980728"/>
            <a:ext cx="4152869" cy="31619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8711" y="4103494"/>
            <a:ext cx="6461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Burge et al. 2012. </a:t>
            </a:r>
            <a:r>
              <a:rPr lang="en-US" sz="1100" dirty="0" err="1"/>
              <a:t>Biocurators</a:t>
            </a:r>
            <a:r>
              <a:rPr lang="en-US" sz="1100" dirty="0"/>
              <a:t> and </a:t>
            </a:r>
            <a:r>
              <a:rPr lang="en-US" sz="1100" dirty="0" err="1"/>
              <a:t>biocuration</a:t>
            </a:r>
            <a:r>
              <a:rPr lang="en-US" sz="1100" dirty="0"/>
              <a:t>: surveying the 21st century challenges. Database Mar 20:bar059</a:t>
            </a:r>
          </a:p>
        </p:txBody>
      </p:sp>
    </p:spTree>
    <p:extLst>
      <p:ext uri="{BB962C8B-B14F-4D97-AF65-F5344CB8AC3E}">
        <p14:creationId xmlns:p14="http://schemas.microsoft.com/office/powerpoint/2010/main" val="3891843017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DE57F20A-E3B5-1D4F-9370-A798E5869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2159000"/>
            <a:ext cx="2540000" cy="2540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69820382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Next Week’s Lab focuses on Databases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1126992"/>
            <a:ext cx="8136904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Central Dogma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</p:txBody>
      </p:sp>
      <p:pic>
        <p:nvPicPr>
          <p:cNvPr id="8" name="Picture 7" descr="dnatoprotei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99110"/>
            <a:ext cx="1920096" cy="1772816"/>
          </a:xfrm>
          <a:prstGeom prst="rect">
            <a:avLst/>
          </a:prstGeom>
        </p:spPr>
      </p:pic>
      <p:pic>
        <p:nvPicPr>
          <p:cNvPr id="10" name="Picture 9" descr="LU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599110"/>
            <a:ext cx="1786414" cy="17991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42208" y="3399310"/>
            <a:ext cx="5782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Images from "Genetic Science Learning Center, University of Utah, http://</a:t>
            </a:r>
            <a:r>
              <a:rPr lang="en-US" sz="1100" dirty="0" err="1"/>
              <a:t>learn.genetics.utah.edu</a:t>
            </a:r>
            <a:r>
              <a:rPr lang="en-US" sz="1100" dirty="0"/>
              <a:t>."</a:t>
            </a:r>
          </a:p>
        </p:txBody>
      </p:sp>
      <p:pic>
        <p:nvPicPr>
          <p:cNvPr id="12" name="Picture 11" descr="DNA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379" y="1599110"/>
            <a:ext cx="1853242" cy="1794719"/>
          </a:xfrm>
          <a:prstGeom prst="rect">
            <a:avLst/>
          </a:prstGeom>
        </p:spPr>
      </p:pic>
      <p:pic>
        <p:nvPicPr>
          <p:cNvPr id="13" name="Picture 12" descr="Tand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683" y="3759350"/>
            <a:ext cx="3276633" cy="262197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660232" y="4293096"/>
            <a:ext cx="2160240" cy="938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adenine and guanine are purines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cytosine, thymine, and uracil are </a:t>
            </a:r>
            <a:r>
              <a:rPr lang="en-US" sz="1100" dirty="0" err="1"/>
              <a:t>pyrimidines</a:t>
            </a:r>
            <a:endParaRPr lang="en-US" sz="1100" dirty="0"/>
          </a:p>
          <a:p>
            <a:pPr algn="ctr"/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59465642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27584" y="1126992"/>
            <a:ext cx="813690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Moore’s Law (computer processor speed doubles every 18 months) and </a:t>
            </a:r>
            <a:r>
              <a:rPr lang="en-US" sz="2000" dirty="0" err="1"/>
              <a:t>Kryder’s</a:t>
            </a:r>
            <a:r>
              <a:rPr lang="en-US" sz="2000" dirty="0"/>
              <a:t> Law (disk storage capacity doubles every 14 months) are critical to the future of biological research, see http://</a:t>
            </a:r>
            <a:r>
              <a:rPr lang="en-US" sz="2000" dirty="0" err="1"/>
              <a:t>www.scientificamerican.com</a:t>
            </a:r>
            <a:r>
              <a:rPr lang="en-US" sz="2000" dirty="0"/>
              <a:t>/article/</a:t>
            </a:r>
            <a:r>
              <a:rPr lang="en-US" sz="2000" dirty="0" err="1"/>
              <a:t>kryders</a:t>
            </a:r>
            <a:r>
              <a:rPr lang="en-US" sz="2000" dirty="0"/>
              <a:t>-law/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Will advances in DNA sequencing outstrip Moore’s and </a:t>
            </a:r>
            <a:r>
              <a:rPr lang="en-US" sz="2000" dirty="0" err="1"/>
              <a:t>Kryder’s</a:t>
            </a:r>
            <a:r>
              <a:rPr lang="en-US" sz="2000" dirty="0"/>
              <a:t> law?</a:t>
            </a:r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</p:txBody>
      </p:sp>
      <p:pic>
        <p:nvPicPr>
          <p:cNvPr id="2" name="Picture 1" descr="Moore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85" y="3312368"/>
            <a:ext cx="4262607" cy="2780928"/>
          </a:xfrm>
          <a:prstGeom prst="rect">
            <a:avLst/>
          </a:prstGeom>
        </p:spPr>
      </p:pic>
      <p:pic>
        <p:nvPicPr>
          <p:cNvPr id="3" name="Picture 2" descr="Kryders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316830"/>
            <a:ext cx="4369833" cy="277646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51520" y="6093296"/>
            <a:ext cx="42484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Sboner</a:t>
            </a:r>
            <a:r>
              <a:rPr lang="en-US" sz="1100" dirty="0"/>
              <a:t> et al. 2011. The real cost of sequencing: higher than you think! Genome Biol. 12(8):125.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44008" y="6094457"/>
            <a:ext cx="42484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Stein. 2010. The case for cloud computing in genome informatics. Genome Biol. 11(5):207.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75892" y="4535542"/>
            <a:ext cx="46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NGS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 flipV="1">
            <a:off x="2485629" y="4221088"/>
            <a:ext cx="502195" cy="3180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lg"/>
          </a:ln>
          <a:effectLst/>
        </p:spPr>
      </p:cxnSp>
      <p:sp>
        <p:nvSpPr>
          <p:cNvPr id="1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Next Week’s Lab focuses on Databases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71178292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1520" y="-243408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This week &amp; next...</a:t>
            </a:r>
            <a:endParaRPr lang="en-US" sz="320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F5CE8D-7E7B-4243-B890-147BF10C4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201" y="1047189"/>
            <a:ext cx="6279606" cy="56338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3733C6-D2CB-EF49-90B9-4B2FB7B1F0AE}"/>
              </a:ext>
            </a:extLst>
          </p:cNvPr>
          <p:cNvCxnSpPr/>
          <p:nvPr/>
        </p:nvCxnSpPr>
        <p:spPr bwMode="auto">
          <a:xfrm>
            <a:off x="1187624" y="2048675"/>
            <a:ext cx="720080" cy="216024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96E052-3615-FA4A-BA0D-9F41D08B6064}"/>
              </a:ext>
            </a:extLst>
          </p:cNvPr>
          <p:cNvCxnSpPr/>
          <p:nvPr/>
        </p:nvCxnSpPr>
        <p:spPr bwMode="auto">
          <a:xfrm>
            <a:off x="1017567" y="2421223"/>
            <a:ext cx="720080" cy="216024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E0BC4CA-539E-3444-AC71-B8017950FD74}"/>
              </a:ext>
            </a:extLst>
          </p:cNvPr>
          <p:cNvCxnSpPr/>
          <p:nvPr/>
        </p:nvCxnSpPr>
        <p:spPr bwMode="auto">
          <a:xfrm>
            <a:off x="1036153" y="3429000"/>
            <a:ext cx="720080" cy="216024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236784-290E-EF48-A720-D6B3DC981223}"/>
              </a:ext>
            </a:extLst>
          </p:cNvPr>
          <p:cNvCxnSpPr/>
          <p:nvPr/>
        </p:nvCxnSpPr>
        <p:spPr bwMode="auto">
          <a:xfrm>
            <a:off x="967873" y="4581798"/>
            <a:ext cx="720080" cy="216024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904162487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71E9D73C-7A57-7B42-83A6-B9DF8D96C1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8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End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23700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20988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05680" y="39330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DNA | RNA | Sequencing Data | Genomes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57019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0988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05680" y="39330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DNA | RNA | Sequencing Data | Genomes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205680" y="764704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Problem-Based Learning | Real Experimental Data | Hands-On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53571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Two weeks from now</a:t>
            </a:r>
            <a:r>
              <a:rPr lang="is-IS" sz="3200" b="1" dirty="0"/>
              <a:t>…</a:t>
            </a:r>
            <a:endParaRPr lang="en-US" sz="3200" dirty="0"/>
          </a:p>
        </p:txBody>
      </p:sp>
      <p:pic>
        <p:nvPicPr>
          <p:cNvPr id="3" name="Picture 2" descr="g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414" y="2492896"/>
            <a:ext cx="1954120" cy="1954120"/>
          </a:xfrm>
          <a:prstGeom prst="rect">
            <a:avLst/>
          </a:prstGeom>
        </p:spPr>
      </p:pic>
      <p:pic>
        <p:nvPicPr>
          <p:cNvPr id="4" name="Picture 3" descr="PCB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490" y="4391562"/>
            <a:ext cx="1318586" cy="1318586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051720" y="5421560"/>
            <a:ext cx="640871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Annotation of the toxicological </a:t>
            </a:r>
            <a:r>
              <a:rPr lang="en-US" sz="1800" b="1" dirty="0" err="1">
                <a:solidFill>
                  <a:schemeClr val="tx1"/>
                </a:solidFill>
              </a:rPr>
              <a:t>defensome</a:t>
            </a:r>
            <a:r>
              <a:rPr lang="en-US" sz="1800" b="1" dirty="0">
                <a:solidFill>
                  <a:schemeClr val="tx1"/>
                </a:solidFill>
              </a:rPr>
              <a:t> of a Shark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604867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68A137-B49E-BC4C-A2AF-BE3F0BE89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9811" y="2514482"/>
            <a:ext cx="2924450" cy="163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6264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After Reading Break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316832" y="5421560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Process sequencing data using the command line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568863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5" name="Picture 4" descr="cli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496" y="2383961"/>
            <a:ext cx="5504864" cy="342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55045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Early November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316832" y="5421560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Use genomics to analyze a pathogen outbreak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568863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2" name="Picture 1" descr="250px-Salmonella_typh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348880"/>
            <a:ext cx="3175000" cy="2997200"/>
          </a:xfrm>
          <a:prstGeom prst="rect">
            <a:avLst/>
          </a:prstGeom>
        </p:spPr>
      </p:pic>
      <p:pic>
        <p:nvPicPr>
          <p:cNvPr id="3" name="Picture 2" descr="F1.larg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61048"/>
            <a:ext cx="1911880" cy="194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5515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alhousieTemplate">
  <a:themeElements>
    <a:clrScheme name="DalhousieTemplate 2">
      <a:dk1>
        <a:srgbClr val="000000"/>
      </a:dk1>
      <a:lt1>
        <a:srgbClr val="FFFFFF"/>
      </a:lt1>
      <a:dk2>
        <a:srgbClr val="000066"/>
      </a:dk2>
      <a:lt2>
        <a:srgbClr val="FFCC66"/>
      </a:lt2>
      <a:accent1>
        <a:srgbClr val="FF9900"/>
      </a:accent1>
      <a:accent2>
        <a:srgbClr val="000044"/>
      </a:accent2>
      <a:accent3>
        <a:srgbClr val="AAAAB8"/>
      </a:accent3>
      <a:accent4>
        <a:srgbClr val="DADADA"/>
      </a:accent4>
      <a:accent5>
        <a:srgbClr val="FFCAAA"/>
      </a:accent5>
      <a:accent6>
        <a:srgbClr val="00003D"/>
      </a:accent6>
      <a:hlink>
        <a:srgbClr val="3366FF"/>
      </a:hlink>
      <a:folHlink>
        <a:srgbClr val="FFFF00"/>
      </a:folHlink>
    </a:clrScheme>
    <a:fontScheme name="DalhousieTemplat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DalhousieTemplate 1">
        <a:dk1>
          <a:srgbClr val="000000"/>
        </a:dk1>
        <a:lt1>
          <a:srgbClr val="CCECFF"/>
        </a:lt1>
        <a:dk2>
          <a:srgbClr val="000066"/>
        </a:dk2>
        <a:lt2>
          <a:srgbClr val="6699FF"/>
        </a:lt2>
        <a:accent1>
          <a:srgbClr val="33CCCC"/>
        </a:accent1>
        <a:accent2>
          <a:srgbClr val="0099FF"/>
        </a:accent2>
        <a:accent3>
          <a:srgbClr val="E2F4FF"/>
        </a:accent3>
        <a:accent4>
          <a:srgbClr val="000000"/>
        </a:accent4>
        <a:accent5>
          <a:srgbClr val="ADE2E2"/>
        </a:accent5>
        <a:accent6>
          <a:srgbClr val="008AE7"/>
        </a:accent6>
        <a:hlink>
          <a:srgbClr val="FFFFFF"/>
        </a:hlink>
        <a:folHlink>
          <a:srgbClr val="33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lhousieTemplate 2">
        <a:dk1>
          <a:srgbClr val="000000"/>
        </a:dk1>
        <a:lt1>
          <a:srgbClr val="FFFFFF"/>
        </a:lt1>
        <a:dk2>
          <a:srgbClr val="000066"/>
        </a:dk2>
        <a:lt2>
          <a:srgbClr val="FFCC66"/>
        </a:lt2>
        <a:accent1>
          <a:srgbClr val="FF9900"/>
        </a:accent1>
        <a:accent2>
          <a:srgbClr val="000044"/>
        </a:accent2>
        <a:accent3>
          <a:srgbClr val="AAAAB8"/>
        </a:accent3>
        <a:accent4>
          <a:srgbClr val="DADADA"/>
        </a:accent4>
        <a:accent5>
          <a:srgbClr val="FFCAAA"/>
        </a:accent5>
        <a:accent6>
          <a:srgbClr val="00003D"/>
        </a:accent6>
        <a:hlink>
          <a:srgbClr val="3366FF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3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CBCBCB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AEAEAE"/>
        </a:accent6>
        <a:hlink>
          <a:srgbClr val="4D4D4D"/>
        </a:hlink>
        <a:folHlink>
          <a:srgbClr val="8686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lhousieTemplate 4">
        <a:dk1>
          <a:srgbClr val="000000"/>
        </a:dk1>
        <a:lt1>
          <a:srgbClr val="FFFFFF"/>
        </a:lt1>
        <a:dk2>
          <a:srgbClr val="660033"/>
        </a:dk2>
        <a:lt2>
          <a:srgbClr val="FFCC66"/>
        </a:lt2>
        <a:accent1>
          <a:srgbClr val="FF9900"/>
        </a:accent1>
        <a:accent2>
          <a:srgbClr val="440022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3D001E"/>
        </a:accent6>
        <a:hlink>
          <a:srgbClr val="B20059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5">
        <a:dk1>
          <a:srgbClr val="000000"/>
        </a:dk1>
        <a:lt1>
          <a:srgbClr val="FFFFFF"/>
        </a:lt1>
        <a:dk2>
          <a:srgbClr val="663300"/>
        </a:dk2>
        <a:lt2>
          <a:srgbClr val="FFCC66"/>
        </a:lt2>
        <a:accent1>
          <a:srgbClr val="FF9900"/>
        </a:accent1>
        <a:accent2>
          <a:srgbClr val="361B00"/>
        </a:accent2>
        <a:accent3>
          <a:srgbClr val="B8ADAA"/>
        </a:accent3>
        <a:accent4>
          <a:srgbClr val="DADADA"/>
        </a:accent4>
        <a:accent5>
          <a:srgbClr val="FFCAAA"/>
        </a:accent5>
        <a:accent6>
          <a:srgbClr val="301700"/>
        </a:accent6>
        <a:hlink>
          <a:srgbClr val="996633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6">
        <a:dk1>
          <a:srgbClr val="000000"/>
        </a:dk1>
        <a:lt1>
          <a:srgbClr val="FFFFFF"/>
        </a:lt1>
        <a:dk2>
          <a:srgbClr val="003300"/>
        </a:dk2>
        <a:lt2>
          <a:srgbClr val="FFCC66"/>
        </a:lt2>
        <a:accent1>
          <a:srgbClr val="CC9900"/>
        </a:accent1>
        <a:accent2>
          <a:srgbClr val="001600"/>
        </a:accent2>
        <a:accent3>
          <a:srgbClr val="AAADAA"/>
        </a:accent3>
        <a:accent4>
          <a:srgbClr val="DADADA"/>
        </a:accent4>
        <a:accent5>
          <a:srgbClr val="E2CAAA"/>
        </a:accent5>
        <a:accent6>
          <a:srgbClr val="001300"/>
        </a:accent6>
        <a:hlink>
          <a:srgbClr val="0066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Tuscany:Users:mcarthur:Desktop:DalhousieTemplate</Template>
  <TotalTime>2955</TotalTime>
  <Words>1614</Words>
  <Application>Microsoft Macintosh PowerPoint</Application>
  <PresentationFormat>On-screen Show (4:3)</PresentationFormat>
  <Paragraphs>285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Times</vt:lpstr>
      <vt:lpstr>Times New Roman</vt:lpstr>
      <vt:lpstr>DalhousieTemplate</vt:lpstr>
      <vt:lpstr>Biochem 3BP3  Practical Bioinformatics in the Genomics Era</vt:lpstr>
      <vt:lpstr>PowerPoint Presentation</vt:lpstr>
      <vt:lpstr>Practical</vt:lpstr>
      <vt:lpstr>Practical</vt:lpstr>
      <vt:lpstr>Practical</vt:lpstr>
      <vt:lpstr>Practical</vt:lpstr>
      <vt:lpstr>For Example…</vt:lpstr>
      <vt:lpstr>For Example…</vt:lpstr>
      <vt:lpstr>For Example…</vt:lpstr>
      <vt:lpstr>For Example…</vt:lpstr>
      <vt:lpstr>Online Learning…</vt:lpstr>
      <vt:lpstr>Online Learning…</vt:lpstr>
      <vt:lpstr>No Computer Science Experience Required</vt:lpstr>
      <vt:lpstr>PowerPoint Presentation</vt:lpstr>
      <vt:lpstr>Course Structure</vt:lpstr>
      <vt:lpstr>Course Structure</vt:lpstr>
      <vt:lpstr>Course Structure</vt:lpstr>
      <vt:lpstr>Course Structure</vt:lpstr>
      <vt:lpstr>Course Structure</vt:lpstr>
      <vt:lpstr>Flash Updates</vt:lpstr>
      <vt:lpstr>Essay Assignments</vt:lpstr>
      <vt:lpstr>Grading</vt:lpstr>
      <vt:lpstr>PowerPoint Presentation</vt:lpstr>
      <vt:lpstr>Andrew</vt:lpstr>
      <vt:lpstr>A ‘Living’ Course</vt:lpstr>
      <vt:lpstr>A few things…</vt:lpstr>
      <vt:lpstr>Using PubMed</vt:lpstr>
      <vt:lpstr>Using PubMed</vt:lpstr>
      <vt:lpstr>Using PubMed</vt:lpstr>
      <vt:lpstr>Using PubMed</vt:lpstr>
      <vt:lpstr>Using PubMed</vt:lpstr>
      <vt:lpstr>Using PubMed</vt:lpstr>
      <vt:lpstr>Using PubMed</vt:lpstr>
      <vt:lpstr>Using PubMed</vt:lpstr>
      <vt:lpstr>Using PubMed</vt:lpstr>
      <vt:lpstr>PowerPoint Presentation</vt:lpstr>
      <vt:lpstr>Bioinformatics</vt:lpstr>
      <vt:lpstr>Bioinformatics</vt:lpstr>
      <vt:lpstr>Bioinformatics – Relative Costs</vt:lpstr>
      <vt:lpstr>Bioinformatics</vt:lpstr>
      <vt:lpstr>Bioinformatics</vt:lpstr>
      <vt:lpstr>BioCuration &amp; Databases</vt:lpstr>
      <vt:lpstr>PowerPoint Presentation</vt:lpstr>
      <vt:lpstr>Next Week’s Lab focuses on Databases</vt:lpstr>
      <vt:lpstr>Next Week’s Lab focuses on Databases</vt:lpstr>
      <vt:lpstr>This week &amp; next...</vt:lpstr>
      <vt:lpstr>PowerPoint Presentation</vt:lpstr>
    </vt:vector>
  </TitlesOfParts>
  <Company>Marine Biological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G. McArthur</dc:creator>
  <cp:lastModifiedBy>McArthur, Andrew</cp:lastModifiedBy>
  <cp:revision>1125</cp:revision>
  <dcterms:created xsi:type="dcterms:W3CDTF">2013-12-16T15:15:05Z</dcterms:created>
  <dcterms:modified xsi:type="dcterms:W3CDTF">2020-09-03T18:50:38Z</dcterms:modified>
</cp:coreProperties>
</file>